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OpenSans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OpenSans-italic.fntdata"/><Relationship Id="rId6" Type="http://schemas.openxmlformats.org/officeDocument/2006/relationships/slide" Target="slides/slide2.xml"/><Relationship Id="rId18" Type="http://schemas.openxmlformats.org/officeDocument/2006/relationships/font" Target="fonts/Ope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3371850"/>
            <a:ext cx="8520600" cy="157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2400">
                <a:latin typeface="Open Sans"/>
                <a:ea typeface="Open Sans"/>
                <a:cs typeface="Open Sans"/>
                <a:sym typeface="Open Sans"/>
              </a:rPr>
              <a:t>glTF 2.0 - Status Report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"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Norbert Nopper, Co-founder UX3D GmbH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"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Khronos Munich Chapter Meeting 10/13/2017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825" y="1591375"/>
            <a:ext cx="3050874" cy="15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800" y="1600200"/>
            <a:ext cx="2019299" cy="152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2850" y="152400"/>
            <a:ext cx="142875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/>
          <p:nvPr/>
        </p:nvSpPr>
        <p:spPr>
          <a:xfrm>
            <a:off x="0" y="0"/>
            <a:ext cx="9144000" cy="76200"/>
          </a:xfrm>
          <a:prstGeom prst="rect">
            <a:avLst/>
          </a:prstGeom>
          <a:solidFill>
            <a:srgbClr val="7DB61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ildschirmfoto 2017-10-12 um 14.50.28.png" id="59" name="Shape 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76200"/>
            <a:ext cx="25336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412675"/>
            <a:ext cx="4000774" cy="328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2850" y="152400"/>
            <a:ext cx="142875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0" y="0"/>
            <a:ext cx="9144000" cy="76200"/>
          </a:xfrm>
          <a:prstGeom prst="rect">
            <a:avLst/>
          </a:prstGeom>
          <a:solidFill>
            <a:srgbClr val="7DB61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152400" y="152399"/>
            <a:ext cx="585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glTF 2.0 – Upcoming Webinar</a:t>
            </a:r>
          </a:p>
        </p:txBody>
      </p:sp>
      <p:sp>
        <p:nvSpPr>
          <p:cNvPr id="152" name="Shape 152"/>
          <p:cNvSpPr/>
          <p:nvPr/>
        </p:nvSpPr>
        <p:spPr>
          <a:xfrm>
            <a:off x="0" y="856175"/>
            <a:ext cx="9144000" cy="404100"/>
          </a:xfrm>
          <a:prstGeom prst="rect">
            <a:avLst/>
          </a:prstGeom>
          <a:solidFill>
            <a:srgbClr val="7DB61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152400" y="762000"/>
            <a:ext cx="8839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Mastering the Khronos Blender glTF 2.0 Exporter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4990700" y="1412675"/>
            <a:ext cx="40008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d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https://www.khronos.org/news/events/webinar-mastering-the-khronos-blender-gltf-2.0-exporter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terial_nodes_01.png"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"/>
            <a:ext cx="9143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>
            <p:ph idx="1" type="body"/>
          </p:nvPr>
        </p:nvSpPr>
        <p:spPr>
          <a:xfrm>
            <a:off x="152400" y="1412675"/>
            <a:ext cx="4752900" cy="1302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Open Sans"/>
            </a:pPr>
            <a:r>
              <a:rPr lang="de">
                <a:latin typeface="Open Sans"/>
                <a:ea typeface="Open Sans"/>
                <a:cs typeface="Open Sans"/>
                <a:sym typeface="Open Sans"/>
              </a:rPr>
              <a:t>Internship</a:t>
            </a:r>
          </a:p>
          <a:p>
            <a:pPr indent="-228600" lvl="0" marL="457200" rtl="0">
              <a:spcBef>
                <a:spcPts val="0"/>
              </a:spcBef>
              <a:buFont typeface="Open Sans"/>
            </a:pPr>
            <a:r>
              <a:rPr lang="de">
                <a:latin typeface="Open Sans"/>
                <a:ea typeface="Open Sans"/>
                <a:cs typeface="Open Sans"/>
                <a:sym typeface="Open Sans"/>
              </a:rPr>
              <a:t>Diploma</a:t>
            </a:r>
          </a:p>
          <a:p>
            <a:pPr indent="-228600" lvl="0" marL="457200" rtl="0">
              <a:spcBef>
                <a:spcPts val="0"/>
              </a:spcBef>
              <a:buFont typeface="Open Sans"/>
            </a:pPr>
            <a:r>
              <a:rPr lang="de">
                <a:latin typeface="Open Sans"/>
                <a:ea typeface="Open Sans"/>
                <a:cs typeface="Open Sans"/>
                <a:sym typeface="Open Sans"/>
              </a:rPr>
              <a:t>Freelance / Contracting work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2850" y="152400"/>
            <a:ext cx="142875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/>
          <p:nvPr/>
        </p:nvSpPr>
        <p:spPr>
          <a:xfrm>
            <a:off x="0" y="0"/>
            <a:ext cx="9144000" cy="76200"/>
          </a:xfrm>
          <a:prstGeom prst="rect">
            <a:avLst/>
          </a:prstGeom>
          <a:solidFill>
            <a:srgbClr val="7DB61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/>
        </p:nvSpPr>
        <p:spPr>
          <a:xfrm>
            <a:off x="152400" y="152399"/>
            <a:ext cx="585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UX3D - We hire!</a:t>
            </a:r>
          </a:p>
        </p:txBody>
      </p:sp>
      <p:sp>
        <p:nvSpPr>
          <p:cNvPr id="164" name="Shape 164"/>
          <p:cNvSpPr/>
          <p:nvPr/>
        </p:nvSpPr>
        <p:spPr>
          <a:xfrm>
            <a:off x="0" y="856175"/>
            <a:ext cx="9144000" cy="404100"/>
          </a:xfrm>
          <a:prstGeom prst="rect">
            <a:avLst/>
          </a:prstGeom>
          <a:solidFill>
            <a:srgbClr val="7DB61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152400" y="762000"/>
            <a:ext cx="8839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Join our Team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5152950" y="1392275"/>
            <a:ext cx="3990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de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http://www.ux3d.io/career/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y_02.png"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>
            <p:ph type="title"/>
          </p:nvPr>
        </p:nvSpPr>
        <p:spPr>
          <a:xfrm>
            <a:off x="311700" y="1000125"/>
            <a:ext cx="7717800" cy="107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de" sz="4800">
                <a:solidFill>
                  <a:srgbClr val="7DB61C"/>
                </a:solidFill>
                <a:latin typeface="Open Sans"/>
                <a:ea typeface="Open Sans"/>
                <a:cs typeface="Open Sans"/>
                <a:sym typeface="Open Sans"/>
              </a:rPr>
              <a:t>Q &amp; A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2850" y="152400"/>
            <a:ext cx="142875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0" y="0"/>
            <a:ext cx="9144000" cy="76200"/>
          </a:xfrm>
          <a:prstGeom prst="rect">
            <a:avLst/>
          </a:prstGeom>
          <a:solidFill>
            <a:srgbClr val="7DB61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lly_03.png"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1625" y="1515175"/>
            <a:ext cx="3050874" cy="15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2850" y="152400"/>
            <a:ext cx="142875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/>
          <p:nvPr/>
        </p:nvSpPr>
        <p:spPr>
          <a:xfrm>
            <a:off x="0" y="0"/>
            <a:ext cx="9144000" cy="76200"/>
          </a:xfrm>
          <a:prstGeom prst="rect">
            <a:avLst/>
          </a:prstGeom>
          <a:solidFill>
            <a:srgbClr val="7DB61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ildschirmfoto 2017-10-12 um 14.50.28.png" id="68" name="Shape 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3800" y="685800"/>
            <a:ext cx="25336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856175"/>
            <a:ext cx="9144000" cy="404100"/>
          </a:xfrm>
          <a:prstGeom prst="rect">
            <a:avLst/>
          </a:prstGeom>
          <a:solidFill>
            <a:srgbClr val="7DB61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850" y="152400"/>
            <a:ext cx="142875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/>
          <p:nvPr/>
        </p:nvSpPr>
        <p:spPr>
          <a:xfrm>
            <a:off x="0" y="0"/>
            <a:ext cx="9144000" cy="76200"/>
          </a:xfrm>
          <a:prstGeom prst="rect">
            <a:avLst/>
          </a:prstGeom>
          <a:solidFill>
            <a:srgbClr val="7DB61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412675"/>
            <a:ext cx="6408029" cy="34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152400" y="152399"/>
            <a:ext cx="585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glTF 2.0 – What we have!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152400" y="762000"/>
            <a:ext cx="8839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Sample workflow - Modelling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6560575" y="1412675"/>
            <a:ext cx="24309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1200"/>
              <a:t>Asset creation with Blender 3D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850" y="152400"/>
            <a:ext cx="142875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0" y="0"/>
            <a:ext cx="9144000" cy="76200"/>
          </a:xfrm>
          <a:prstGeom prst="rect">
            <a:avLst/>
          </a:prstGeom>
          <a:solidFill>
            <a:srgbClr val="7DB61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393438"/>
            <a:ext cx="6408173" cy="34710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152400" y="152399"/>
            <a:ext cx="585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glTF 2.0 – What we have!</a:t>
            </a:r>
          </a:p>
        </p:txBody>
      </p:sp>
      <p:sp>
        <p:nvSpPr>
          <p:cNvPr id="88" name="Shape 88"/>
          <p:cNvSpPr/>
          <p:nvPr/>
        </p:nvSpPr>
        <p:spPr>
          <a:xfrm>
            <a:off x="0" y="856175"/>
            <a:ext cx="9144000" cy="404100"/>
          </a:xfrm>
          <a:prstGeom prst="rect">
            <a:avLst/>
          </a:prstGeom>
          <a:solidFill>
            <a:srgbClr val="7DB61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152400" y="762000"/>
            <a:ext cx="8839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Sample workflow - Texturing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6560575" y="1412675"/>
            <a:ext cx="24309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1200"/>
              <a:t>S</a:t>
            </a:r>
            <a:r>
              <a:rPr lang="de" sz="1200"/>
              <a:t>ubstance Painter 2017.3 has glTF 2.0 export!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850" y="152400"/>
            <a:ext cx="142875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0" y="0"/>
            <a:ext cx="9144000" cy="76200"/>
          </a:xfrm>
          <a:prstGeom prst="rect">
            <a:avLst/>
          </a:prstGeom>
          <a:solidFill>
            <a:srgbClr val="7DB61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412675"/>
            <a:ext cx="6407981" cy="34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152400" y="152399"/>
            <a:ext cx="585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glTF 2.0 – What we have!</a:t>
            </a:r>
          </a:p>
        </p:txBody>
      </p:sp>
      <p:sp>
        <p:nvSpPr>
          <p:cNvPr id="99" name="Shape 99"/>
          <p:cNvSpPr/>
          <p:nvPr/>
        </p:nvSpPr>
        <p:spPr>
          <a:xfrm>
            <a:off x="0" y="856175"/>
            <a:ext cx="9144000" cy="404100"/>
          </a:xfrm>
          <a:prstGeom prst="rect">
            <a:avLst/>
          </a:prstGeom>
          <a:solidFill>
            <a:srgbClr val="7DB61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/>
        </p:nvSpPr>
        <p:spPr>
          <a:xfrm>
            <a:off x="152400" y="762000"/>
            <a:ext cx="8839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Sample workflow - glTF Material Setup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6560575" y="1412675"/>
            <a:ext cx="24309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1200"/>
              <a:t>PBR workflow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083" y="2114550"/>
            <a:ext cx="4466515" cy="24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2850" y="152400"/>
            <a:ext cx="142875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/>
          <p:nvPr/>
        </p:nvSpPr>
        <p:spPr>
          <a:xfrm>
            <a:off x="0" y="0"/>
            <a:ext cx="9144000" cy="76200"/>
          </a:xfrm>
          <a:prstGeom prst="rect">
            <a:avLst/>
          </a:prstGeom>
          <a:solidFill>
            <a:srgbClr val="7DB61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02700"/>
            <a:ext cx="4152898" cy="23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8025" y="1412675"/>
            <a:ext cx="3567950" cy="209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152400" y="152399"/>
            <a:ext cx="585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glTF 2.0 – What we have!</a:t>
            </a:r>
          </a:p>
        </p:txBody>
      </p:sp>
      <p:sp>
        <p:nvSpPr>
          <p:cNvPr id="112" name="Shape 112"/>
          <p:cNvSpPr/>
          <p:nvPr/>
        </p:nvSpPr>
        <p:spPr>
          <a:xfrm>
            <a:off x="0" y="856175"/>
            <a:ext cx="9144000" cy="404100"/>
          </a:xfrm>
          <a:prstGeom prst="rect">
            <a:avLst/>
          </a:prstGeom>
          <a:solidFill>
            <a:srgbClr val="7DB61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152400" y="762000"/>
            <a:ext cx="8839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Render glTF 2.0 Scene in different viewers and engines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850" y="152400"/>
            <a:ext cx="142875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0" y="0"/>
            <a:ext cx="9144000" cy="76200"/>
          </a:xfrm>
          <a:prstGeom prst="rect">
            <a:avLst/>
          </a:prstGeom>
          <a:solidFill>
            <a:srgbClr val="7DB61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2011900"/>
            <a:ext cx="7040026" cy="1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152400" y="152399"/>
            <a:ext cx="585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glTF 2.0 – What we have!</a:t>
            </a:r>
          </a:p>
        </p:txBody>
      </p:sp>
      <p:sp>
        <p:nvSpPr>
          <p:cNvPr id="122" name="Shape 122"/>
          <p:cNvSpPr/>
          <p:nvPr/>
        </p:nvSpPr>
        <p:spPr>
          <a:xfrm>
            <a:off x="0" y="856175"/>
            <a:ext cx="9144000" cy="404100"/>
          </a:xfrm>
          <a:prstGeom prst="rect">
            <a:avLst/>
          </a:prstGeom>
          <a:solidFill>
            <a:srgbClr val="7DB61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152400" y="762000"/>
            <a:ext cx="8839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Apps &amp; Engine Supporting glTF 2.0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850" y="152400"/>
            <a:ext cx="142875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0" y="0"/>
            <a:ext cx="9144000" cy="76200"/>
          </a:xfrm>
          <a:prstGeom prst="rect">
            <a:avLst/>
          </a:prstGeom>
          <a:solidFill>
            <a:srgbClr val="7DB61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43100"/>
            <a:ext cx="8839197" cy="304320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152400" y="152399"/>
            <a:ext cx="585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glTF 2.0 – What we have!</a:t>
            </a:r>
          </a:p>
        </p:txBody>
      </p:sp>
      <p:sp>
        <p:nvSpPr>
          <p:cNvPr id="132" name="Shape 132"/>
          <p:cNvSpPr/>
          <p:nvPr/>
        </p:nvSpPr>
        <p:spPr>
          <a:xfrm>
            <a:off x="0" y="856175"/>
            <a:ext cx="9144000" cy="404100"/>
          </a:xfrm>
          <a:prstGeom prst="rect">
            <a:avLst/>
          </a:prstGeom>
          <a:solidFill>
            <a:srgbClr val="7DB61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152400" y="762000"/>
            <a:ext cx="8839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Industry Support for glTF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152400" y="1412675"/>
            <a:ext cx="8679900" cy="2254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Open Sans"/>
            </a:pPr>
            <a:r>
              <a:rPr lang="de">
                <a:latin typeface="Open Sans"/>
                <a:ea typeface="Open Sans"/>
                <a:cs typeface="Open Sans"/>
                <a:sym typeface="Open Sans"/>
              </a:rPr>
              <a:t>Draco geometry compression https://github.com/google/draco</a:t>
            </a:r>
          </a:p>
          <a:p>
            <a:pPr indent="-228600" lvl="0" marL="457200" rtl="0">
              <a:spcBef>
                <a:spcPts val="0"/>
              </a:spcBef>
              <a:buFont typeface="Open Sans"/>
            </a:pPr>
            <a:r>
              <a:rPr lang="de">
                <a:latin typeface="Open Sans"/>
                <a:ea typeface="Open Sans"/>
                <a:cs typeface="Open Sans"/>
                <a:sym typeface="Open Sans"/>
              </a:rPr>
              <a:t>Universal texture compression by Binomial</a:t>
            </a:r>
          </a:p>
          <a:p>
            <a:pPr indent="-228600" lvl="0" marL="457200" rtl="0">
              <a:spcBef>
                <a:spcPts val="0"/>
              </a:spcBef>
              <a:buFont typeface="Open Sans"/>
            </a:pPr>
            <a:r>
              <a:rPr lang="de">
                <a:latin typeface="Open Sans"/>
                <a:ea typeface="Open Sans"/>
                <a:cs typeface="Open Sans"/>
                <a:sym typeface="Open Sans"/>
              </a:rPr>
              <a:t>Common materials</a:t>
            </a:r>
          </a:p>
          <a:p>
            <a:pPr indent="-228600" lvl="0" marL="457200" rtl="0">
              <a:spcBef>
                <a:spcPts val="0"/>
              </a:spcBef>
              <a:buFont typeface="Open Sans"/>
            </a:pPr>
            <a:r>
              <a:rPr lang="de">
                <a:latin typeface="Open Sans"/>
                <a:ea typeface="Open Sans"/>
                <a:cs typeface="Open Sans"/>
                <a:sym typeface="Open Sans"/>
              </a:rPr>
              <a:t>Dynamic lights</a:t>
            </a:r>
          </a:p>
          <a:p>
            <a:pPr indent="-228600" lvl="0" marL="457200" rtl="0">
              <a:spcBef>
                <a:spcPts val="0"/>
              </a:spcBef>
              <a:buFont typeface="Open Sans"/>
            </a:pPr>
            <a:r>
              <a:rPr lang="de">
                <a:latin typeface="Open Sans"/>
                <a:ea typeface="Open Sans"/>
                <a:cs typeface="Open Sans"/>
                <a:sym typeface="Open Sans"/>
              </a:rPr>
              <a:t>Specification bug fixes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850" y="152400"/>
            <a:ext cx="142875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0" y="0"/>
            <a:ext cx="9144000" cy="76200"/>
          </a:xfrm>
          <a:prstGeom prst="rect">
            <a:avLst/>
          </a:prstGeom>
          <a:solidFill>
            <a:srgbClr val="7DB61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 txBox="1"/>
          <p:nvPr/>
        </p:nvSpPr>
        <p:spPr>
          <a:xfrm>
            <a:off x="152400" y="152399"/>
            <a:ext cx="5857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glTF 2.0 – What’s coming next?</a:t>
            </a:r>
          </a:p>
        </p:txBody>
      </p:sp>
      <p:sp>
        <p:nvSpPr>
          <p:cNvPr id="142" name="Shape 142"/>
          <p:cNvSpPr/>
          <p:nvPr/>
        </p:nvSpPr>
        <p:spPr>
          <a:xfrm>
            <a:off x="0" y="856175"/>
            <a:ext cx="9144000" cy="404100"/>
          </a:xfrm>
          <a:prstGeom prst="rect">
            <a:avLst/>
          </a:prstGeom>
          <a:solidFill>
            <a:srgbClr val="7DB61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/>
        </p:nvSpPr>
        <p:spPr>
          <a:xfrm>
            <a:off x="152400" y="762000"/>
            <a:ext cx="8839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glTF 2.0 Extensions and more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